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503030501040103" pitchFamily="34" charset="0"/>
      <p:regular r:id="rId21"/>
    </p:embeddedFont>
    <p:embeddedFont>
      <p:font typeface="League Spartan" pitchFamily="2" charset="0"/>
      <p:regular r:id="rId22"/>
    </p:embeddedFont>
    <p:embeddedFont>
      <p:font typeface="Montserrat ExtraBold" panose="02000000000000000000" pitchFamily="2" charset="0"/>
      <p:bold r:id="rId23"/>
      <p:boldItalic r:id="rId24"/>
    </p:embeddedFont>
    <p:embeddedFont>
      <p:font typeface="Montserrat SemiBold" panose="02000000000000000000" pitchFamily="2" charset="0"/>
      <p:bold r:id="rId25"/>
      <p:boldItalic r:id="rId26"/>
    </p:embeddedFont>
    <p:embeddedFont>
      <p:font typeface="Nunito" panose="02000000000000000000" pitchFamily="2" charset="0"/>
      <p:regular r:id="rId27"/>
      <p:bold r:id="rId28"/>
      <p:italic r:id="rId29"/>
      <p:boldItalic r:id="rId30"/>
    </p:embeddedFont>
    <p:embeddedFont>
      <p:font typeface="Nunito Bold" pitchFamily="2" charset="-94"/>
      <p:regular r:id="rId31"/>
    </p:embeddedFont>
    <p:embeddedFont>
      <p:font typeface="Nunito Sans Bold" pitchFamily="2" charset="-94"/>
      <p:regular r:id="rId32"/>
    </p:embeddedFont>
    <p:embeddedFont>
      <p:font typeface="Nunito Sans Regular" pitchFamily="2" charset="-94"/>
      <p:regular r:id="rId33"/>
    </p:embeddedFont>
    <p:embeddedFont>
      <p:font typeface="Poppins" panose="020B0502040504020204" pitchFamily="34" charset="0"/>
      <p:regular r:id="rId34"/>
      <p:bold r:id="rId35"/>
      <p:italic r:id="rId36"/>
      <p:boldItalic r:id="rId37"/>
    </p:embeddedFont>
    <p:embeddedFont>
      <p:font typeface="Poppins Medium Bold" pitchFamily="2" charset="-9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10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font" Target="fonts/font10.fntdata" /><Relationship Id="rId39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34" Type="http://schemas.openxmlformats.org/officeDocument/2006/relationships/font" Target="fonts/font18.fntdata" /><Relationship Id="rId42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font" Target="fonts/font9.fntdata" /><Relationship Id="rId33" Type="http://schemas.openxmlformats.org/officeDocument/2006/relationships/font" Target="fonts/font17.fntdata" /><Relationship Id="rId38" Type="http://schemas.openxmlformats.org/officeDocument/2006/relationships/font" Target="fonts/font22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4.fntdata" /><Relationship Id="rId29" Type="http://schemas.openxmlformats.org/officeDocument/2006/relationships/font" Target="fonts/font13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8.fntdata" /><Relationship Id="rId32" Type="http://schemas.openxmlformats.org/officeDocument/2006/relationships/font" Target="fonts/font16.fntdata" /><Relationship Id="rId37" Type="http://schemas.openxmlformats.org/officeDocument/2006/relationships/font" Target="fonts/font21.fntdata" /><Relationship Id="rId40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28" Type="http://schemas.openxmlformats.org/officeDocument/2006/relationships/font" Target="fonts/font12.fntdata" /><Relationship Id="rId36" Type="http://schemas.openxmlformats.org/officeDocument/2006/relationships/font" Target="fonts/font20.fntdata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31" Type="http://schemas.openxmlformats.org/officeDocument/2006/relationships/font" Target="fonts/font15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font" Target="fonts/font11.fntdata" /><Relationship Id="rId30" Type="http://schemas.openxmlformats.org/officeDocument/2006/relationships/font" Target="fonts/font14.fntdata" /><Relationship Id="rId35" Type="http://schemas.openxmlformats.org/officeDocument/2006/relationships/font" Target="fonts/font19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7" Type="http://schemas.openxmlformats.org/officeDocument/2006/relationships/image" Target="../media/image36.jpe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5.png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8.svg" /><Relationship Id="rId4" Type="http://schemas.openxmlformats.org/officeDocument/2006/relationships/image" Target="../media/image1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29715" y="1655005"/>
            <a:ext cx="8667441" cy="61051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97566" y="3813364"/>
            <a:ext cx="6960634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 spc="-96" dirty="0">
                <a:solidFill>
                  <a:srgbClr val="4790CF"/>
                </a:solidFill>
                <a:latin typeface="Montserrat ExtraBold" panose="00000900000000000000" pitchFamily="2" charset="0"/>
              </a:rPr>
              <a:t>TaskForce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97566" y="5469066"/>
            <a:ext cx="640697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7FAFC"/>
                </a:solidFill>
                <a:latin typeface="Nunito"/>
              </a:rPr>
              <a:t>Yazılım</a:t>
            </a:r>
            <a:r>
              <a:rPr lang="en-US" sz="3200" dirty="0">
                <a:solidFill>
                  <a:srgbClr val="F7FAFC"/>
                </a:solidFill>
                <a:latin typeface="Nunito"/>
              </a:rPr>
              <a:t> </a:t>
            </a:r>
            <a:r>
              <a:rPr lang="en-US" sz="3200" dirty="0" err="1">
                <a:solidFill>
                  <a:srgbClr val="F7FAFC"/>
                </a:solidFill>
                <a:latin typeface="Nunito"/>
              </a:rPr>
              <a:t>geliştirme</a:t>
            </a:r>
            <a:r>
              <a:rPr lang="en-US" sz="3200" dirty="0">
                <a:solidFill>
                  <a:srgbClr val="F7FAFC"/>
                </a:solidFill>
                <a:latin typeface="Nunito"/>
              </a:rPr>
              <a:t> </a:t>
            </a:r>
            <a:r>
              <a:rPr lang="en-US" sz="3200" dirty="0" err="1">
                <a:solidFill>
                  <a:srgbClr val="F7FAFC"/>
                </a:solidFill>
                <a:latin typeface="Nunito"/>
              </a:rPr>
              <a:t>amaçlı</a:t>
            </a:r>
            <a:r>
              <a:rPr lang="en-US" sz="3200" dirty="0">
                <a:solidFill>
                  <a:srgbClr val="F7FAFC"/>
                </a:solidFill>
                <a:latin typeface="Nunito"/>
              </a:rPr>
              <a:t> </a:t>
            </a:r>
            <a:r>
              <a:rPr lang="en-US" sz="3200" dirty="0" err="1">
                <a:solidFill>
                  <a:srgbClr val="F7FAFC"/>
                </a:solidFill>
                <a:latin typeface="Nunito"/>
              </a:rPr>
              <a:t>çevrimiçi</a:t>
            </a:r>
            <a:r>
              <a:rPr lang="en-US" sz="3200" dirty="0">
                <a:solidFill>
                  <a:srgbClr val="F7FAFC"/>
                </a:solidFill>
                <a:latin typeface="Nunito"/>
              </a:rPr>
              <a:t> </a:t>
            </a:r>
            <a:r>
              <a:rPr lang="en-US" sz="3200" dirty="0" err="1">
                <a:solidFill>
                  <a:srgbClr val="F7FAFC"/>
                </a:solidFill>
                <a:latin typeface="Nunito"/>
              </a:rPr>
              <a:t>yardımlaşma</a:t>
            </a:r>
            <a:r>
              <a:rPr lang="en-US" sz="3200" dirty="0">
                <a:solidFill>
                  <a:srgbClr val="F7FAFC"/>
                </a:solidFill>
                <a:latin typeface="Nunito"/>
              </a:rPr>
              <a:t> </a:t>
            </a:r>
            <a:r>
              <a:rPr lang="en-US" sz="3200" dirty="0" err="1">
                <a:solidFill>
                  <a:srgbClr val="F7FAFC"/>
                </a:solidFill>
                <a:latin typeface="Nunito"/>
              </a:rPr>
              <a:t>platformu</a:t>
            </a:r>
            <a:endParaRPr lang="en-US" sz="3200" dirty="0">
              <a:solidFill>
                <a:srgbClr val="F7FAFC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422"/>
            <a:ext cx="6293018" cy="7626156"/>
            <a:chOff x="0" y="0"/>
            <a:chExt cx="8390690" cy="10168208"/>
          </a:xfrm>
        </p:grpSpPr>
        <p:sp>
          <p:nvSpPr>
            <p:cNvPr id="3" name="TextBox 3"/>
            <p:cNvSpPr txBox="1"/>
            <p:nvPr/>
          </p:nvSpPr>
          <p:spPr>
            <a:xfrm>
              <a:off x="4964729" y="9256249"/>
              <a:ext cx="1425802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Evet (46)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90.2%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41999" y="-66675"/>
              <a:ext cx="1342122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Hayır (5)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9.8%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888759"/>
              <a:ext cx="8390690" cy="839069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47668" y="0"/>
                <a:ext cx="2764110" cy="2665995"/>
              </a:xfrm>
              <a:custGeom>
                <a:avLst/>
                <a:gdLst/>
                <a:ahLst/>
                <a:cxnLst/>
                <a:rect l="l" t="t" r="r" b="b"/>
                <a:pathLst>
                  <a:path w="2764110" h="2665995">
                    <a:moveTo>
                      <a:pt x="1417668" y="0"/>
                    </a:moveTo>
                    <a:lnTo>
                      <a:pt x="1417668" y="0"/>
                    </a:lnTo>
                    <a:cubicBezTo>
                      <a:pt x="2049905" y="0"/>
                      <a:pt x="2585862" y="465048"/>
                      <a:pt x="2674986" y="1090972"/>
                    </a:cubicBezTo>
                    <a:cubicBezTo>
                      <a:pt x="2764111" y="1716896"/>
                      <a:pt x="2379259" y="2313057"/>
                      <a:pt x="1772149" y="2489526"/>
                    </a:cubicBezTo>
                    <a:cubicBezTo>
                      <a:pt x="1165039" y="2665995"/>
                      <a:pt x="520579" y="2369025"/>
                      <a:pt x="260290" y="1792854"/>
                    </a:cubicBezTo>
                    <a:cubicBezTo>
                      <a:pt x="0" y="1216682"/>
                      <a:pt x="203158" y="536796"/>
                      <a:pt x="736883" y="197884"/>
                    </a:cubicBezTo>
                    <a:lnTo>
                      <a:pt x="1417668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36483" y="0"/>
                <a:ext cx="73351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733517" h="1270000">
                    <a:moveTo>
                      <a:pt x="0" y="233249"/>
                    </a:moveTo>
                    <a:cubicBezTo>
                      <a:pt x="214455" y="81519"/>
                      <a:pt x="470686" y="26"/>
                      <a:pt x="733390" y="0"/>
                    </a:cubicBezTo>
                    <a:lnTo>
                      <a:pt x="733517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8097645" y="3863802"/>
            <a:ext cx="9161655" cy="188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70"/>
              </a:lnSpc>
            </a:pPr>
            <a:r>
              <a:rPr lang="en-US" sz="3621">
                <a:solidFill>
                  <a:srgbClr val="F7FAFC"/>
                </a:solidFill>
                <a:latin typeface="Nunito Sans Regular"/>
              </a:rPr>
              <a:t>2-Bu fikrinize destek olabilecek belirli yetkinliklerdeki kişilere ulaşma şansınız olsa gerçekleştirmek için harekete geçer misin?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37317" y="1422565"/>
            <a:ext cx="6293018" cy="7096622"/>
            <a:chOff x="0" y="0"/>
            <a:chExt cx="8390690" cy="9462163"/>
          </a:xfrm>
        </p:grpSpPr>
        <p:sp>
          <p:nvSpPr>
            <p:cNvPr id="3" name="TextBox 3"/>
            <p:cNvSpPr txBox="1"/>
            <p:nvPr/>
          </p:nvSpPr>
          <p:spPr>
            <a:xfrm>
              <a:off x="5808861" y="8550203"/>
              <a:ext cx="1404923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Evet (43)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84.3%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06122" y="-66675"/>
              <a:ext cx="1346492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Hayır (8)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15.7%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535736"/>
              <a:ext cx="8390690" cy="839069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01362" y="0"/>
                <a:ext cx="2743101" cy="2668636"/>
              </a:xfrm>
              <a:custGeom>
                <a:avLst/>
                <a:gdLst/>
                <a:ahLst/>
                <a:cxnLst/>
                <a:rect l="l" t="t" r="r" b="b"/>
                <a:pathLst>
                  <a:path w="2743101" h="2668636">
                    <a:moveTo>
                      <a:pt x="1371362" y="0"/>
                    </a:moveTo>
                    <a:cubicBezTo>
                      <a:pt x="1959272" y="0"/>
                      <a:pt x="2470332" y="403510"/>
                      <a:pt x="2606716" y="975383"/>
                    </a:cubicBezTo>
                    <a:cubicBezTo>
                      <a:pt x="2743101" y="1547255"/>
                      <a:pt x="2469155" y="2137980"/>
                      <a:pt x="1944523" y="2403308"/>
                    </a:cubicBezTo>
                    <a:cubicBezTo>
                      <a:pt x="1419890" y="2668636"/>
                      <a:pt x="781729" y="2539201"/>
                      <a:pt x="401934" y="2090432"/>
                    </a:cubicBezTo>
                    <a:cubicBezTo>
                      <a:pt x="22138" y="1641663"/>
                      <a:pt x="0" y="990885"/>
                      <a:pt x="348421" y="517343"/>
                    </a:cubicBezTo>
                    <a:lnTo>
                      <a:pt x="1371362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10720" y="0"/>
                <a:ext cx="105928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59280" h="1270000">
                    <a:moveTo>
                      <a:pt x="0" y="569410"/>
                    </a:moveTo>
                    <a:cubicBezTo>
                      <a:pt x="235130" y="213898"/>
                      <a:pt x="632919" y="43"/>
                      <a:pt x="1059153" y="0"/>
                    </a:cubicBezTo>
                    <a:lnTo>
                      <a:pt x="1059280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176147" y="3901026"/>
            <a:ext cx="7833370" cy="238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7"/>
              </a:lnSpc>
            </a:pPr>
            <a:r>
              <a:rPr lang="en-US" sz="4519">
                <a:solidFill>
                  <a:srgbClr val="F7FAFC"/>
                </a:solidFill>
                <a:latin typeface="Nunito Sans Regular"/>
              </a:rPr>
              <a:t>3-Hali hazırda başlamış bir projenin parçası olmak ister misiniz?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8487" y="1200450"/>
            <a:ext cx="6293018" cy="7886099"/>
            <a:chOff x="0" y="0"/>
            <a:chExt cx="8390690" cy="10514799"/>
          </a:xfrm>
        </p:grpSpPr>
        <p:sp>
          <p:nvSpPr>
            <p:cNvPr id="3" name="TextBox 3"/>
            <p:cNvSpPr txBox="1"/>
            <p:nvPr/>
          </p:nvSpPr>
          <p:spPr>
            <a:xfrm>
              <a:off x="4225169" y="9602840"/>
              <a:ext cx="1425640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Evet (49)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95.1%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788600" y="-66675"/>
              <a:ext cx="1328202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Hayır (2)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4.9%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1062054"/>
              <a:ext cx="8390690" cy="839069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04150" y="0"/>
                <a:ext cx="2684230" cy="2614843"/>
              </a:xfrm>
              <a:custGeom>
                <a:avLst/>
                <a:gdLst/>
                <a:ahLst/>
                <a:cxnLst/>
                <a:rect l="l" t="t" r="r" b="b"/>
                <a:pathLst>
                  <a:path w="2684230" h="2614843">
                    <a:moveTo>
                      <a:pt x="1374150" y="0"/>
                    </a:moveTo>
                    <a:cubicBezTo>
                      <a:pt x="2044160" y="0"/>
                      <a:pt x="2598918" y="520496"/>
                      <a:pt x="2641574" y="1189147"/>
                    </a:cubicBezTo>
                    <a:cubicBezTo>
                      <a:pt x="2684229" y="1857797"/>
                      <a:pt x="2200107" y="2444567"/>
                      <a:pt x="1535528" y="2529705"/>
                    </a:cubicBezTo>
                    <a:cubicBezTo>
                      <a:pt x="870950" y="2614843"/>
                      <a:pt x="254549" y="2169058"/>
                      <a:pt x="127274" y="1511249"/>
                    </a:cubicBezTo>
                    <a:cubicBezTo>
                      <a:pt x="0" y="853439"/>
                      <a:pt x="405637" y="209908"/>
                      <a:pt x="1054010" y="41012"/>
                    </a:cubicBezTo>
                    <a:lnTo>
                      <a:pt x="137415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888836" y="0"/>
                <a:ext cx="38116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381164" h="1270000">
                    <a:moveTo>
                      <a:pt x="0" y="58549"/>
                    </a:moveTo>
                    <a:cubicBezTo>
                      <a:pt x="123293" y="19757"/>
                      <a:pt x="251785" y="13"/>
                      <a:pt x="381037" y="0"/>
                    </a:cubicBezTo>
                    <a:lnTo>
                      <a:pt x="381164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8644503" y="4004308"/>
            <a:ext cx="8714284" cy="220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3"/>
              </a:lnSpc>
            </a:pPr>
            <a:r>
              <a:rPr lang="en-US" sz="4188">
                <a:solidFill>
                  <a:srgbClr val="F7FAFC"/>
                </a:solidFill>
                <a:latin typeface="Nunito Sans Regular"/>
              </a:rPr>
              <a:t>4-Farklı projelerle yetenekli insanları birleştiren bir platform olsa üye olur musunuz?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10564" y="2387485"/>
            <a:ext cx="12066872" cy="67038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97286" y="763897"/>
            <a:ext cx="829342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S</a:t>
            </a:r>
            <a:r>
              <a:rPr lang="tr-TR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STEM TASARIMI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EC8A575-1540-95CD-4CFC-1CE285A75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95400"/>
            <a:ext cx="13106400" cy="899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75414" y="544513"/>
            <a:ext cx="829342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VER</a:t>
            </a:r>
            <a:r>
              <a:rPr lang="tr-TR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TABANI D</a:t>
            </a:r>
            <a:r>
              <a:rPr lang="tr-TR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5000" dirty="0">
                <a:solidFill>
                  <a:srgbClr val="4790CF"/>
                </a:solidFill>
                <a:latin typeface="Montserrat SemiBold" panose="00000700000000000000" pitchFamily="2" charset="0"/>
              </a:rPr>
              <a:t>YAGRAMI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4570" y="2680531"/>
            <a:ext cx="2903776" cy="290377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4676" y="6199774"/>
            <a:ext cx="2615600" cy="261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85580" y="2731394"/>
            <a:ext cx="2667193" cy="29645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39655" y="6052854"/>
            <a:ext cx="2909441" cy="29094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487117" y="2888149"/>
            <a:ext cx="2611904" cy="2696159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960899" y="6126314"/>
            <a:ext cx="2762531" cy="276252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997286" y="923925"/>
            <a:ext cx="829342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790CF"/>
                </a:solidFill>
                <a:latin typeface="League Spartan"/>
              </a:rPr>
              <a:t>Kullanılan Teknolojiler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5789" y="4834471"/>
            <a:ext cx="8657922" cy="44238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5789" y="1076325"/>
            <a:ext cx="9252008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1. PROJE KONUSU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5789" y="1944560"/>
            <a:ext cx="8318303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A202C"/>
                </a:solidFill>
                <a:latin typeface="Nunito"/>
              </a:rPr>
              <a:t>Günümüzde birçok insan, değişik fikirlerini hayal aşamasında bırakmakla yetinmeyip birer proje haline dönüştürmek istemektedir.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8129" y="2807540"/>
            <a:ext cx="5421171" cy="404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81"/>
              </a:lnSpc>
              <a:spcBef>
                <a:spcPct val="0"/>
              </a:spcBef>
            </a:pPr>
            <a:r>
              <a:rPr lang="en-US" sz="3272">
                <a:solidFill>
                  <a:srgbClr val="1A202C"/>
                </a:solidFill>
                <a:latin typeface="Nunito"/>
              </a:rPr>
              <a:t>Bir fikri proje haline dönüştürme aşamasında </a:t>
            </a:r>
            <a:r>
              <a:rPr lang="en-US" sz="3272">
                <a:solidFill>
                  <a:srgbClr val="1A202C"/>
                </a:solidFill>
                <a:latin typeface="Nunito Bold"/>
              </a:rPr>
              <a:t>ihtiyaçlar iyi belirlenmeli</a:t>
            </a:r>
            <a:r>
              <a:rPr lang="en-US" sz="3272">
                <a:solidFill>
                  <a:srgbClr val="1A202C"/>
                </a:solidFill>
                <a:latin typeface="Nunito"/>
              </a:rPr>
              <a:t> ve bu </a:t>
            </a:r>
            <a:r>
              <a:rPr lang="en-US" sz="3272">
                <a:solidFill>
                  <a:srgbClr val="1A202C"/>
                </a:solidFill>
                <a:latin typeface="Nunito Bold"/>
              </a:rPr>
              <a:t>ihtiyaçlara yönelik</a:t>
            </a:r>
            <a:r>
              <a:rPr lang="en-US" sz="3272">
                <a:solidFill>
                  <a:srgbClr val="1A202C"/>
                </a:solidFill>
                <a:latin typeface="Nunito"/>
              </a:rPr>
              <a:t>, </a:t>
            </a:r>
            <a:r>
              <a:rPr lang="en-US" sz="3272">
                <a:solidFill>
                  <a:srgbClr val="1A202C"/>
                </a:solidFill>
                <a:latin typeface="Nunito Bold"/>
              </a:rPr>
              <a:t>gerekli yetkinliklere sahip</a:t>
            </a:r>
            <a:r>
              <a:rPr lang="en-US" sz="3272">
                <a:solidFill>
                  <a:srgbClr val="1A202C"/>
                </a:solidFill>
                <a:latin typeface="Nunito"/>
              </a:rPr>
              <a:t>, </a:t>
            </a:r>
            <a:r>
              <a:rPr lang="en-US" sz="3272">
                <a:solidFill>
                  <a:srgbClr val="1A202C"/>
                </a:solidFill>
                <a:latin typeface="Nunito Bold"/>
              </a:rPr>
              <a:t>yapılacak işlere uygun </a:t>
            </a:r>
            <a:r>
              <a:rPr lang="en-US" sz="3272">
                <a:solidFill>
                  <a:srgbClr val="1A202C"/>
                </a:solidFill>
                <a:latin typeface="Nunito"/>
              </a:rPr>
              <a:t>bir </a:t>
            </a:r>
            <a:r>
              <a:rPr lang="en-US" sz="3272">
                <a:solidFill>
                  <a:srgbClr val="1A202C"/>
                </a:solidFill>
                <a:latin typeface="Nunito Bold"/>
              </a:rPr>
              <a:t>ekip </a:t>
            </a:r>
            <a:r>
              <a:rPr lang="en-US" sz="3272">
                <a:solidFill>
                  <a:srgbClr val="1A202C"/>
                </a:solidFill>
                <a:latin typeface="Nunito"/>
              </a:rPr>
              <a:t>oluşturulmalıdır.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079" y="6335343"/>
            <a:ext cx="300770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93544"/>
              </p:ext>
            </p:extLst>
          </p:nvPr>
        </p:nvGraphicFramePr>
        <p:xfrm>
          <a:off x="1028700" y="1104899"/>
          <a:ext cx="16230600" cy="2712721"/>
        </p:xfrm>
        <a:graphic>
          <a:graphicData uri="http://schemas.openxmlformats.org/drawingml/2006/table">
            <a:tbl>
              <a:tblPr/>
              <a:tblGrid>
                <a:gridCol w="7716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3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401">
                <a:tc>
                  <a:txBody>
                    <a:bodyPr/>
                    <a:lstStyle/>
                    <a:p>
                      <a:pPr algn="r">
                        <a:defRPr/>
                      </a:pP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Proje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/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Ekip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arkadaşı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arama</a:t>
                      </a:r>
                      <a:endParaRPr lang="en-US" sz="32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Sorun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/Task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Çözme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7546"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tr-TR" sz="2800" b="0" i="0" u="none" strike="noStrike" kern="1200" dirty="0">
                        <a:solidFill>
                          <a:schemeClr val="bg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pPr algn="r">
                        <a:defRPr/>
                      </a:pPr>
                      <a:r>
                        <a:rPr lang="tr-TR" sz="2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Hayata geçirilemeyen fikirlerin gerçekleştirilmesi için projeye uygun ve projeyle ilgilenen ekip arkadaşları bulmak</a:t>
                      </a:r>
                      <a:endParaRPr lang="en-US" sz="2800" dirty="0">
                        <a:solidFill>
                          <a:schemeClr val="bg1"/>
                        </a:solidFill>
                        <a:latin typeface="Nunito" pitchFamily="2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tr-TR" sz="28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>
                        <a:defRPr/>
                      </a:pPr>
                      <a:r>
                        <a:rPr lang="tr-TR" sz="2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Geliştirme aşamasında olan projelerin tıkandığı ve spesifik çözümü olan noktaları geliştirecek insanların projeye yardım etmesini sağlamak.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19400" y="1080447"/>
            <a:ext cx="540747" cy="5407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13294" y="1080447"/>
            <a:ext cx="540747" cy="5407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04332" y="4315996"/>
            <a:ext cx="9479336" cy="5114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85913" y="1769533"/>
            <a:ext cx="5062206" cy="22900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35398" y="2351360"/>
            <a:ext cx="4986658" cy="2283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0117" y="4182182"/>
            <a:ext cx="5018002" cy="22839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34465" y="4878917"/>
            <a:ext cx="5188525" cy="22907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30117" y="6796424"/>
            <a:ext cx="5096398" cy="22814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35398" y="7417306"/>
            <a:ext cx="5166689" cy="22859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17205" y="744167"/>
            <a:ext cx="9453590" cy="691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ORGAN</a:t>
            </a:r>
            <a:r>
              <a:rPr lang="tr-TR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ZASYON </a:t>
            </a:r>
            <a:r>
              <a:rPr lang="tr-TR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Ş</a:t>
            </a: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EMASI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8190" y="2630818"/>
            <a:ext cx="4323428" cy="5427444"/>
            <a:chOff x="0" y="0"/>
            <a:chExt cx="1138681" cy="14294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681" cy="1429450"/>
            </a:xfrm>
            <a:custGeom>
              <a:avLst/>
              <a:gdLst/>
              <a:ahLst/>
              <a:cxnLst/>
              <a:rect l="l" t="t" r="r" b="b"/>
              <a:pathLst>
                <a:path w="1138681" h="1429450">
                  <a:moveTo>
                    <a:pt x="91325" y="0"/>
                  </a:moveTo>
                  <a:lnTo>
                    <a:pt x="1047355" y="0"/>
                  </a:lnTo>
                  <a:cubicBezTo>
                    <a:pt x="1071576" y="0"/>
                    <a:pt x="1094805" y="9622"/>
                    <a:pt x="1111932" y="26749"/>
                  </a:cubicBezTo>
                  <a:cubicBezTo>
                    <a:pt x="1129059" y="43875"/>
                    <a:pt x="1138681" y="67104"/>
                    <a:pt x="1138681" y="91325"/>
                  </a:cubicBezTo>
                  <a:lnTo>
                    <a:pt x="1138681" y="1338125"/>
                  </a:lnTo>
                  <a:cubicBezTo>
                    <a:pt x="1138681" y="1388562"/>
                    <a:pt x="1097793" y="1429450"/>
                    <a:pt x="1047355" y="1429450"/>
                  </a:cubicBezTo>
                  <a:lnTo>
                    <a:pt x="91325" y="1429450"/>
                  </a:lnTo>
                  <a:cubicBezTo>
                    <a:pt x="67104" y="1429450"/>
                    <a:pt x="43875" y="1419828"/>
                    <a:pt x="26749" y="1402702"/>
                  </a:cubicBezTo>
                  <a:cubicBezTo>
                    <a:pt x="9622" y="1385575"/>
                    <a:pt x="0" y="1362346"/>
                    <a:pt x="0" y="1338125"/>
                  </a:cubicBezTo>
                  <a:lnTo>
                    <a:pt x="0" y="91325"/>
                  </a:lnTo>
                  <a:cubicBezTo>
                    <a:pt x="0" y="67104"/>
                    <a:pt x="9622" y="43875"/>
                    <a:pt x="26749" y="26749"/>
                  </a:cubicBezTo>
                  <a:cubicBezTo>
                    <a:pt x="43875" y="9622"/>
                    <a:pt x="67104" y="0"/>
                    <a:pt x="91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06182" y="2602672"/>
            <a:ext cx="4327113" cy="5455589"/>
            <a:chOff x="0" y="0"/>
            <a:chExt cx="1139651" cy="14368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9651" cy="1436863"/>
            </a:xfrm>
            <a:custGeom>
              <a:avLst/>
              <a:gdLst/>
              <a:ahLst/>
              <a:cxnLst/>
              <a:rect l="l" t="t" r="r" b="b"/>
              <a:pathLst>
                <a:path w="1139651" h="1436863">
                  <a:moveTo>
                    <a:pt x="91247" y="0"/>
                  </a:moveTo>
                  <a:lnTo>
                    <a:pt x="1048404" y="0"/>
                  </a:lnTo>
                  <a:cubicBezTo>
                    <a:pt x="1072604" y="0"/>
                    <a:pt x="1095813" y="9614"/>
                    <a:pt x="1112925" y="26726"/>
                  </a:cubicBezTo>
                  <a:cubicBezTo>
                    <a:pt x="1130038" y="43838"/>
                    <a:pt x="1139651" y="67047"/>
                    <a:pt x="1139651" y="91247"/>
                  </a:cubicBezTo>
                  <a:lnTo>
                    <a:pt x="1139651" y="1345616"/>
                  </a:lnTo>
                  <a:cubicBezTo>
                    <a:pt x="1139651" y="1396010"/>
                    <a:pt x="1098798" y="1436863"/>
                    <a:pt x="1048404" y="1436863"/>
                  </a:cubicBezTo>
                  <a:lnTo>
                    <a:pt x="91247" y="1436863"/>
                  </a:lnTo>
                  <a:cubicBezTo>
                    <a:pt x="67047" y="1436863"/>
                    <a:pt x="43838" y="1427250"/>
                    <a:pt x="26726" y="1410137"/>
                  </a:cubicBezTo>
                  <a:cubicBezTo>
                    <a:pt x="9614" y="1393025"/>
                    <a:pt x="0" y="1369816"/>
                    <a:pt x="0" y="1345616"/>
                  </a:cubicBezTo>
                  <a:lnTo>
                    <a:pt x="0" y="91247"/>
                  </a:lnTo>
                  <a:cubicBezTo>
                    <a:pt x="0" y="40853"/>
                    <a:pt x="40853" y="0"/>
                    <a:pt x="91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7304" y="2602672"/>
            <a:ext cx="4323428" cy="5455589"/>
            <a:chOff x="0" y="0"/>
            <a:chExt cx="1138681" cy="14368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8681" cy="1436863"/>
            </a:xfrm>
            <a:custGeom>
              <a:avLst/>
              <a:gdLst/>
              <a:ahLst/>
              <a:cxnLst/>
              <a:rect l="l" t="t" r="r" b="b"/>
              <a:pathLst>
                <a:path w="1138681" h="1436863">
                  <a:moveTo>
                    <a:pt x="91325" y="0"/>
                  </a:moveTo>
                  <a:lnTo>
                    <a:pt x="1047355" y="0"/>
                  </a:lnTo>
                  <a:cubicBezTo>
                    <a:pt x="1071576" y="0"/>
                    <a:pt x="1094805" y="9622"/>
                    <a:pt x="1111932" y="26749"/>
                  </a:cubicBezTo>
                  <a:cubicBezTo>
                    <a:pt x="1129059" y="43875"/>
                    <a:pt x="1138681" y="67104"/>
                    <a:pt x="1138681" y="91325"/>
                  </a:cubicBezTo>
                  <a:lnTo>
                    <a:pt x="1138681" y="1345538"/>
                  </a:lnTo>
                  <a:cubicBezTo>
                    <a:pt x="1138681" y="1369759"/>
                    <a:pt x="1129059" y="1392988"/>
                    <a:pt x="1111932" y="1410115"/>
                  </a:cubicBezTo>
                  <a:cubicBezTo>
                    <a:pt x="1094805" y="1427241"/>
                    <a:pt x="1071576" y="1436863"/>
                    <a:pt x="1047355" y="1436863"/>
                  </a:cubicBezTo>
                  <a:lnTo>
                    <a:pt x="91325" y="1436863"/>
                  </a:lnTo>
                  <a:cubicBezTo>
                    <a:pt x="67104" y="1436863"/>
                    <a:pt x="43875" y="1427241"/>
                    <a:pt x="26749" y="1410115"/>
                  </a:cubicBezTo>
                  <a:cubicBezTo>
                    <a:pt x="9622" y="1392988"/>
                    <a:pt x="0" y="1369759"/>
                    <a:pt x="0" y="1345538"/>
                  </a:cubicBezTo>
                  <a:lnTo>
                    <a:pt x="0" y="91325"/>
                  </a:lnTo>
                  <a:cubicBezTo>
                    <a:pt x="0" y="67104"/>
                    <a:pt x="9622" y="43875"/>
                    <a:pt x="26749" y="26749"/>
                  </a:cubicBezTo>
                  <a:cubicBezTo>
                    <a:pt x="43875" y="9622"/>
                    <a:pt x="67104" y="0"/>
                    <a:pt x="913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8190" y="3031199"/>
            <a:ext cx="432711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>
                <a:solidFill>
                  <a:srgbClr val="1A202C"/>
                </a:solidFill>
                <a:latin typeface="Poppins"/>
              </a:rPr>
              <a:t>FREE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3618" y="3031199"/>
            <a:ext cx="432711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>
                <a:solidFill>
                  <a:srgbClr val="1A202C"/>
                </a:solidFill>
                <a:latin typeface="Poppins"/>
              </a:rPr>
              <a:t>PREMIUM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2732" y="3031199"/>
            <a:ext cx="4327113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spc="779">
                <a:solidFill>
                  <a:srgbClr val="1A202C"/>
                </a:solidFill>
                <a:latin typeface="Poppins"/>
              </a:rPr>
              <a:t>ULTIMATE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6417" y="3470657"/>
            <a:ext cx="432342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-268">
                <a:solidFill>
                  <a:srgbClr val="4790CF"/>
                </a:solidFill>
                <a:latin typeface="Poppins Medium Bold"/>
              </a:rPr>
              <a:t>$34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1876" y="3470657"/>
            <a:ext cx="432342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-268">
                <a:solidFill>
                  <a:srgbClr val="4790CF"/>
                </a:solidFill>
                <a:latin typeface="Poppins Medium Bold"/>
              </a:rPr>
              <a:t>$0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7304" y="3470657"/>
            <a:ext cx="4323428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8399" spc="-268">
                <a:solidFill>
                  <a:srgbClr val="4790CF"/>
                </a:solidFill>
                <a:latin typeface="Poppins Medium Bold"/>
              </a:rPr>
              <a:t>$19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4028" y="5029751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10 initial credits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4517" y="4975607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 algn="just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25 bonus credits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28553" y="4975607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50 bonus credits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14028" y="5482852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5 credits per month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4517" y="5428708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10 credits per week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8553" y="5428708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10 credits per day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4028" y="5935953"/>
            <a:ext cx="263214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1 credit per invite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24517" y="5881809"/>
            <a:ext cx="347526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3x more likely to be promoted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42192" y="5881809"/>
            <a:ext cx="390765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5x more likely to be promoted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14028" y="6389054"/>
            <a:ext cx="319175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Apply to tasks and projects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37618" y="6334910"/>
            <a:ext cx="3299000" cy="59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Apply to tasks and projects with multiple credits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42192" y="6334910"/>
            <a:ext cx="3285361" cy="59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Apply to tasks and projects with multiple credits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14028" y="6842155"/>
            <a:ext cx="3191753" cy="3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Create tasks and projects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24517" y="7083286"/>
            <a:ext cx="3118787" cy="59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Create tasks and projects with multiple credits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42192" y="7083286"/>
            <a:ext cx="3004106" cy="59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691" lvl="1" indent="-179346">
              <a:lnSpc>
                <a:spcPts val="2325"/>
              </a:lnSpc>
              <a:buFont typeface="Arial"/>
              <a:buChar char="•"/>
            </a:pPr>
            <a:r>
              <a:rPr lang="en-US" sz="1661" spc="-53">
                <a:solidFill>
                  <a:srgbClr val="1A202C"/>
                </a:solidFill>
                <a:latin typeface="Poppins"/>
              </a:rPr>
              <a:t>Create tasks and projects with multiple credits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51678" y="826259"/>
            <a:ext cx="609051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-179" dirty="0">
                <a:solidFill>
                  <a:srgbClr val="4790CF"/>
                </a:solidFill>
                <a:latin typeface="Montserrat SemiBold" panose="00000700000000000000" pitchFamily="2" charset="0"/>
              </a:rPr>
              <a:t>F</a:t>
            </a:r>
            <a:r>
              <a:rPr lang="tr-TR" sz="5600" spc="-179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5600" spc="-179" dirty="0">
                <a:solidFill>
                  <a:srgbClr val="4790CF"/>
                </a:solidFill>
                <a:latin typeface="Montserrat SemiBold" panose="00000700000000000000" pitchFamily="2" charset="0"/>
              </a:rPr>
              <a:t>YATLANDIRMA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5189"/>
              </p:ext>
            </p:extLst>
          </p:nvPr>
        </p:nvGraphicFramePr>
        <p:xfrm>
          <a:off x="0" y="0"/>
          <a:ext cx="18288000" cy="10367356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3189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Güçlü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Yönler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r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r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ctr">
                        <a:defRPr/>
                      </a:pPr>
                      <a:r>
                        <a:rPr lang="tr-TR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                   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Zayıf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Yönler</a:t>
                      </a:r>
                      <a:r>
                        <a:rPr lang="tr-TR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    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6204">
                <a:tc>
                  <a:txBody>
                    <a:bodyPr/>
                    <a:lstStyle/>
                    <a:p>
                      <a:endParaRPr lang="tr-TR" sz="20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Farklı proje fikirlerinin her geçen gün artması</a:t>
                      </a:r>
                      <a:endParaRPr lang="tr-TR" sz="2400" dirty="0">
                        <a:latin typeface="Nunito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Projelerin sistematik bir şekilde sitenin veri</a:t>
                      </a:r>
                      <a:endParaRPr lang="tr-TR" sz="2400" dirty="0">
                        <a:latin typeface="Nunito" pitchFamily="2" charset="0"/>
                      </a:endParaRPr>
                    </a:p>
                    <a:p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tabanında kayıt altında tutulabilmesi</a:t>
                      </a:r>
                      <a:endParaRPr lang="tr-TR" sz="24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Değişik yetkinliklere sahip kişileıi kendileriyle</a:t>
                      </a:r>
                      <a:endParaRPr lang="tr-TR" sz="2400" dirty="0">
                        <a:latin typeface="Nunito" pitchFamily="2" charset="0"/>
                      </a:endParaRPr>
                    </a:p>
                    <a:p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uygun projelerle eşleştirebilme şansı</a:t>
                      </a:r>
                      <a:endParaRPr lang="tr-TR" sz="24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Projede darboğaz yaratan anlık sorunlara</a:t>
                      </a:r>
                      <a:endParaRPr lang="tr-TR" sz="2400" dirty="0">
                        <a:latin typeface="Nunito" pitchFamily="2" charset="0"/>
                      </a:endParaRPr>
                    </a:p>
                    <a:p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çabuk çözüm</a:t>
                      </a:r>
                      <a:endParaRPr lang="tr-TR" sz="24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tr-T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Açık kaynak çözümlerden kaynaklanan emek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hırsızlığı</a:t>
                      </a:r>
                      <a:endParaRPr lang="en-US" sz="1400" dirty="0">
                        <a:latin typeface="Nunito" pitchFamily="2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330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Fırsatlar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l">
                        <a:defRPr/>
                      </a:pPr>
                      <a:endParaRPr lang="tr-TR" sz="3200" dirty="0">
                        <a:solidFill>
                          <a:srgbClr val="4790CF"/>
                        </a:solidFill>
                        <a:latin typeface="Nunito Sans Bold"/>
                      </a:endParaRPr>
                    </a:p>
                    <a:p>
                      <a:pPr algn="ctr">
                        <a:defRPr/>
                      </a:pPr>
                      <a:r>
                        <a:rPr lang="tr-TR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               </a:t>
                      </a:r>
                    </a:p>
                    <a:p>
                      <a:pPr algn="ctr">
                        <a:defRPr/>
                      </a:pPr>
                      <a:r>
                        <a:rPr lang="tr-TR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                           </a:t>
                      </a:r>
                      <a:r>
                        <a:rPr lang="en-US" sz="3200" dirty="0" err="1">
                          <a:solidFill>
                            <a:srgbClr val="4790CF"/>
                          </a:solidFill>
                          <a:latin typeface="Nunito Sans Bold"/>
                        </a:rPr>
                        <a:t>Tehditler</a:t>
                      </a:r>
                      <a:r>
                        <a:rPr lang="en-US" sz="3200" dirty="0">
                          <a:solidFill>
                            <a:srgbClr val="4790CF"/>
                          </a:solidFill>
                          <a:latin typeface="Nunito Sans Bold"/>
                        </a:rPr>
                        <a:t>            </a:t>
                      </a:r>
                      <a:endParaRPr lang="en-US" sz="1100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30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Piyasada, kullanıcılara bu kadar geniş bir</a:t>
                      </a:r>
                      <a:endParaRPr lang="tr-TR" sz="2000" dirty="0">
                        <a:latin typeface="Nunito" pitchFamily="2" charset="0"/>
                      </a:endParaRPr>
                    </a:p>
                    <a:p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kullanmı sunabilen başka bir rakibin</a:t>
                      </a:r>
                      <a:endParaRPr lang="tr-TR" sz="20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bulunmaması</a:t>
                      </a:r>
                      <a:endParaRPr lang="tr-TR" sz="20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Potansiyeli olan projelerin keşfi (çeşitli</a:t>
                      </a:r>
                      <a:endParaRPr lang="tr-TR" sz="2000" dirty="0">
                        <a:latin typeface="Nunito" pitchFamily="2" charset="0"/>
                      </a:endParaRPr>
                    </a:p>
                    <a:p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nedenlerle gerçekleştirilemeyen çok fazla proje</a:t>
                      </a:r>
                      <a:endParaRPr lang="tr-TR" sz="20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tr-TR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mevcut)</a:t>
                      </a:r>
                      <a:endParaRPr lang="tr-TR" sz="20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Sponsorların sadece bir intemet sayfasında</a:t>
                      </a:r>
                      <a:endParaRPr lang="tr-TR" sz="2400" dirty="0">
                        <a:latin typeface="Nunito" pitchFamily="2" charset="0"/>
                      </a:endParaRPr>
                    </a:p>
                    <a:p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gördükleri fikrin geleceğini görebilmekte</a:t>
                      </a:r>
                      <a:endParaRPr lang="tr-TR" sz="24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tr-TR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Nunito" pitchFamily="2" charset="0"/>
                          <a:ea typeface="+mn-ea"/>
                          <a:cs typeface="+mn-cs"/>
                        </a:rPr>
                        <a:t>zorlanmaları</a:t>
                      </a:r>
                      <a:endParaRPr lang="tr-TR" sz="2400" kern="1200" dirty="0">
                        <a:solidFill>
                          <a:schemeClr val="tx1"/>
                        </a:solidFill>
                        <a:effectLst/>
                        <a:latin typeface="Nunito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1028700" y="314034"/>
            <a:ext cx="915398" cy="915398"/>
            <a:chOff x="0" y="0"/>
            <a:chExt cx="1220531" cy="122053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790C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96186" y="314034"/>
            <a:ext cx="915398" cy="915398"/>
            <a:chOff x="0" y="0"/>
            <a:chExt cx="1220531" cy="122053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790C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unito Bold"/>
                </a:rPr>
                <a:t>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0742" y="5400420"/>
            <a:ext cx="915398" cy="915398"/>
            <a:chOff x="0" y="0"/>
            <a:chExt cx="1220531" cy="122053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790C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Nunito Bold"/>
                </a:rPr>
                <a:t>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198227" y="5400420"/>
            <a:ext cx="911313" cy="915398"/>
            <a:chOff x="2723" y="0"/>
            <a:chExt cx="1215084" cy="1220531"/>
          </a:xfrm>
        </p:grpSpPr>
        <p:grpSp>
          <p:nvGrpSpPr>
            <p:cNvPr id="16" name="Group 16"/>
            <p:cNvGrpSpPr/>
            <p:nvPr/>
          </p:nvGrpSpPr>
          <p:grpSpPr>
            <a:xfrm>
              <a:off x="2723" y="0"/>
              <a:ext cx="1215084" cy="1220531"/>
              <a:chOff x="14165" y="0"/>
              <a:chExt cx="6321663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5" y="0"/>
                <a:ext cx="6321663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790C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39679" y="248316"/>
              <a:ext cx="94117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Nunito Bold"/>
                </a:rPr>
                <a:t>T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99039" y="3274668"/>
            <a:ext cx="4115159" cy="373766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50174" y="474820"/>
            <a:ext cx="1187653" cy="59382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049713" y="568783"/>
            <a:ext cx="6188575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SWOT ANAL</a:t>
            </a:r>
            <a:r>
              <a:rPr lang="tr-TR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r>
              <a:rPr lang="en-US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Z</a:t>
            </a:r>
            <a:r>
              <a:rPr lang="tr-TR" sz="4800" spc="-48" dirty="0">
                <a:solidFill>
                  <a:srgbClr val="4790CF"/>
                </a:solidFill>
                <a:latin typeface="Montserrat SemiBold" panose="00000700000000000000" pitchFamily="2" charset="0"/>
              </a:rPr>
              <a:t>İ</a:t>
            </a:r>
            <a:endParaRPr lang="en-US" sz="4800" spc="-48" dirty="0">
              <a:solidFill>
                <a:srgbClr val="4790C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049713" y="1571214"/>
            <a:ext cx="498664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635737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77169" y="2852154"/>
            <a:ext cx="7553126" cy="4332382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5594" r="-559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550182" y="1724578"/>
            <a:ext cx="8516528" cy="6837845"/>
            <a:chOff x="0" y="0"/>
            <a:chExt cx="7467600" cy="5995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t="-171" b="-171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87363" y="4050462"/>
            <a:ext cx="2326977" cy="4604324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587" r="-358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1394" y="3594290"/>
            <a:ext cx="3897830" cy="1315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28319" y="7078509"/>
            <a:ext cx="3783979" cy="14997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52364" y="7038657"/>
            <a:ext cx="3306936" cy="7897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16828" y="2808823"/>
            <a:ext cx="3342472" cy="10690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889424" y="5282157"/>
            <a:ext cx="2906408" cy="10728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6775" y="3343373"/>
            <a:ext cx="6955108" cy="48652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29413" y="741861"/>
            <a:ext cx="6229174" cy="8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4790CF"/>
                </a:solidFill>
                <a:latin typeface="Montserrat ExtraBold" panose="00000900000000000000" pitchFamily="2" charset="0"/>
              </a:rPr>
              <a:t>PAZAR ANAL</a:t>
            </a:r>
            <a:r>
              <a:rPr lang="tr-TR" sz="5000" dirty="0">
                <a:solidFill>
                  <a:srgbClr val="4790CF"/>
                </a:solidFill>
                <a:latin typeface="Montserrat ExtraBold" panose="00000900000000000000" pitchFamily="2" charset="0"/>
              </a:rPr>
              <a:t>İ</a:t>
            </a:r>
            <a:r>
              <a:rPr lang="en-US" sz="5000" dirty="0">
                <a:solidFill>
                  <a:srgbClr val="4790CF"/>
                </a:solidFill>
                <a:latin typeface="Montserrat ExtraBold" panose="00000900000000000000" pitchFamily="2" charset="0"/>
              </a:rPr>
              <a:t>Z</a:t>
            </a:r>
            <a:r>
              <a:rPr lang="tr-TR" sz="5000" dirty="0">
                <a:solidFill>
                  <a:srgbClr val="4790CF"/>
                </a:solidFill>
                <a:latin typeface="Montserrat ExtraBold" panose="00000900000000000000" pitchFamily="2" charset="0"/>
              </a:rPr>
              <a:t>İ</a:t>
            </a:r>
            <a:r>
              <a:rPr lang="en-US" sz="5000" dirty="0">
                <a:solidFill>
                  <a:srgbClr val="4790CF"/>
                </a:solidFill>
                <a:latin typeface="Montserrat ExtraBold" panose="00000900000000000000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7435" y="2206476"/>
            <a:ext cx="8321865" cy="6293018"/>
            <a:chOff x="0" y="0"/>
            <a:chExt cx="11095820" cy="8390690"/>
          </a:xfrm>
        </p:grpSpPr>
        <p:sp>
          <p:nvSpPr>
            <p:cNvPr id="3" name="TextBox 3"/>
            <p:cNvSpPr txBox="1"/>
            <p:nvPr/>
          </p:nvSpPr>
          <p:spPr>
            <a:xfrm>
              <a:off x="9695591" y="6404383"/>
              <a:ext cx="1400229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Evet (35)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68.6%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07673"/>
              <a:ext cx="1535865" cy="91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Hayır (16)</a:t>
              </a:r>
            </a:p>
            <a:p>
              <a:pPr algn="ctr">
                <a:lnSpc>
                  <a:spcPts val="2740"/>
                </a:lnSpc>
              </a:pPr>
              <a:r>
                <a:rPr lang="en-US" sz="1957">
                  <a:solidFill>
                    <a:srgbClr val="FFFFFF"/>
                  </a:solidFill>
                  <a:latin typeface="Canva Sans"/>
                </a:rPr>
                <a:t>31.4%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420383" y="0"/>
              <a:ext cx="8390690" cy="839069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7924" y="0"/>
                <a:ext cx="2528738" cy="2654931"/>
              </a:xfrm>
              <a:custGeom>
                <a:avLst/>
                <a:gdLst/>
                <a:ahLst/>
                <a:cxnLst/>
                <a:rect l="l" t="t" r="r" b="b"/>
                <a:pathLst>
                  <a:path w="2528738" h="2654931">
                    <a:moveTo>
                      <a:pt x="1192076" y="0"/>
                    </a:moveTo>
                    <a:cubicBezTo>
                      <a:pt x="1835947" y="0"/>
                      <a:pt x="2377937" y="481836"/>
                      <a:pt x="2453338" y="1121276"/>
                    </a:cubicBezTo>
                    <a:cubicBezTo>
                      <a:pt x="2528738" y="1760717"/>
                      <a:pt x="2113688" y="2355404"/>
                      <a:pt x="1487477" y="2505167"/>
                    </a:cubicBezTo>
                    <a:cubicBezTo>
                      <a:pt x="861266" y="2654931"/>
                      <a:pt x="222066" y="2312377"/>
                      <a:pt x="0" y="1708013"/>
                    </a:cubicBezTo>
                    <a:lnTo>
                      <a:pt x="1192076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65520" y="0"/>
                <a:ext cx="1335520" cy="1767044"/>
              </a:xfrm>
              <a:custGeom>
                <a:avLst/>
                <a:gdLst/>
                <a:ahLst/>
                <a:cxnLst/>
                <a:rect l="l" t="t" r="r" b="b"/>
                <a:pathLst>
                  <a:path w="1335520" h="1767044">
                    <a:moveTo>
                      <a:pt x="166826" y="1767044"/>
                    </a:moveTo>
                    <a:cubicBezTo>
                      <a:pt x="0" y="1374790"/>
                      <a:pt x="41081" y="925005"/>
                      <a:pt x="276205" y="569463"/>
                    </a:cubicBezTo>
                    <a:cubicBezTo>
                      <a:pt x="511330" y="213920"/>
                      <a:pt x="909137" y="43"/>
                      <a:pt x="1335393" y="0"/>
                    </a:cubicBezTo>
                    <a:lnTo>
                      <a:pt x="1335520" y="127000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871331" y="4514785"/>
            <a:ext cx="827266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F7FAFC"/>
                </a:solidFill>
                <a:latin typeface="Nunito"/>
              </a:rPr>
              <a:t>1-Aklınızda gerçekleştirmek istediğiniz bir projeniz var mı?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50431"/>
            <a:ext cx="829342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4790CF"/>
                </a:solidFill>
                <a:latin typeface="League Spartan"/>
              </a:rPr>
              <a:t>Hedef Kitle Beklentileri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391</Words>
  <Application>Microsoft Office PowerPoint</Application>
  <PresentationFormat>Özel</PresentationFormat>
  <Paragraphs>98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Clean Illustrative (People) Finance Pitch Deck Presentation</dc:title>
  <dc:creator>taner</dc:creator>
  <cp:lastModifiedBy>doğa yılmaz</cp:lastModifiedBy>
  <cp:revision>4</cp:revision>
  <dcterms:created xsi:type="dcterms:W3CDTF">2006-08-16T00:00:00Z</dcterms:created>
  <dcterms:modified xsi:type="dcterms:W3CDTF">2023-05-22T13:31:52Z</dcterms:modified>
  <dc:identifier>DAFSYzPiKTw</dc:identifier>
</cp:coreProperties>
</file>